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2" r:id="rId3"/>
    <p:sldId id="276" r:id="rId4"/>
    <p:sldId id="259" r:id="rId5"/>
    <p:sldId id="261" r:id="rId6"/>
    <p:sldId id="263" r:id="rId7"/>
    <p:sldId id="264" r:id="rId8"/>
    <p:sldId id="265" r:id="rId9"/>
    <p:sldId id="273" r:id="rId10"/>
    <p:sldId id="269" r:id="rId11"/>
    <p:sldId id="274" r:id="rId12"/>
    <p:sldId id="271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64A4C-14EC-4128-AC58-07C66DE884CC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6CACD-32F8-4B2D-8DA4-E94FC87A39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671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12.wmf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1.wmf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wmf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wmf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дминистратор\Рабочий стол\работа\рамки 2\рамка ми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5460" y="1142984"/>
            <a:ext cx="890854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Играем с </a:t>
            </a:r>
          </a:p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гласными звуками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214314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А      О      У      И</a:t>
            </a:r>
            <a:br>
              <a:rPr lang="ru-RU" sz="9600" b="1" dirty="0" smtClean="0">
                <a:solidFill>
                  <a:srgbClr val="FF0000"/>
                </a:solidFill>
              </a:rPr>
            </a:br>
            <a:endParaRPr lang="ru-RU" sz="96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C:\Documents and Settings\Администратор\Рабочий стол\сканир.картинки\гла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214686"/>
            <a:ext cx="2286016" cy="3018540"/>
          </a:xfrm>
          <a:prstGeom prst="rect">
            <a:avLst/>
          </a:prstGeom>
          <a:noFill/>
        </p:spPr>
      </p:pic>
      <p:pic>
        <p:nvPicPr>
          <p:cNvPr id="4" name="Picture 3" descr="C:\Documents and Settings\Администратор\Рабочий стол\сканир.картинки\глас 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2226331" cy="2857520"/>
          </a:xfrm>
          <a:prstGeom prst="rect">
            <a:avLst/>
          </a:prstGeom>
          <a:noFill/>
        </p:spPr>
      </p:pic>
      <p:pic>
        <p:nvPicPr>
          <p:cNvPr id="5" name="Picture 4" descr="C:\Documents and Settings\Администратор\Рабочий стол\сканир.картинки\глас 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3500438"/>
            <a:ext cx="2023443" cy="2428892"/>
          </a:xfrm>
          <a:prstGeom prst="rect">
            <a:avLst/>
          </a:prstGeom>
          <a:noFill/>
        </p:spPr>
      </p:pic>
      <p:pic>
        <p:nvPicPr>
          <p:cNvPr id="6" name="Picture 5" descr="C:\Documents and Settings\Администратор\Рабочий стол\сканир.картинки\глас у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571876"/>
            <a:ext cx="204712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57222E-6 L 0.74844 -0.3022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00" y="-1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-0.0416 L -0.23733 -0.2826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0" y="-1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0.04877 L -0.01736 -0.3390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-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97 0.00138 L -0.49445 -0.2814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00" y="-1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Рассмотри картинки.</a:t>
            </a:r>
          </a:p>
          <a:p>
            <a:r>
              <a:rPr lang="ru-RU" dirty="0" smtClean="0"/>
              <a:t>Определи какую гласную букву надо написать в слове 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 или 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У                         О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4" name="Picture 4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71810"/>
            <a:ext cx="1571636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1" descr="MCj008837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000636"/>
            <a:ext cx="185261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2" descr="MMj02135130000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4714884"/>
            <a:ext cx="22098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0" descr="NA01682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3071810"/>
            <a:ext cx="1828800" cy="1528763"/>
          </a:xfrm>
          <a:prstGeom prst="rect">
            <a:avLst/>
          </a:prstGeom>
          <a:noFill/>
        </p:spPr>
      </p:pic>
      <p:pic>
        <p:nvPicPr>
          <p:cNvPr id="8" name="Picture 4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214818"/>
            <a:ext cx="1590675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612" y="4500570"/>
            <a:ext cx="15795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714620"/>
            <a:ext cx="2747975" cy="176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0.00162 L 0.20191 -0.3238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-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017 -0.01412 L 0.2184 -0.2974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-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-0.47639 -0.1222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00" y="-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25191 -0.3578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-1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6 -0.01643 L -0.03403 -0.4048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-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25139 -0.2307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-1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6 0.06296 L -0.63108 4.81481E-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0" y="-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6600" b="1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Молодец!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    Фея гласных звуков попала в беду.  Злой волшебник Буквоед заколдовал ее, и Фея разучилась определять место  гласного звука в слове. Расколдовать Фею поможет правильное выполнение заданий. Помоги Фее! </a:t>
            </a:r>
          </a:p>
          <a:p>
            <a:pPr algn="ctr">
              <a:buNone/>
            </a:pPr>
            <a:r>
              <a:rPr lang="ru-RU" sz="4000" dirty="0" smtClean="0"/>
              <a:t> </a:t>
            </a:r>
            <a:endParaRPr lang="ru-RU" sz="4000" b="1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Выполни задание.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Найди лицо человечка в верхнем правом углу слайда. Какой звук  произносит человечек?</a:t>
            </a:r>
          </a:p>
          <a:p>
            <a:r>
              <a:rPr lang="ru-RU" dirty="0" smtClean="0"/>
              <a:t>Рассмотри картинку, определи где находится звук: в начале, в середине или в конце слова?</a:t>
            </a:r>
          </a:p>
          <a:p>
            <a:r>
              <a:rPr lang="ru-RU" dirty="0" smtClean="0"/>
              <a:t>Проверь себя, нажав левую кнопку компьютерной мышки.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152400"/>
            <a:ext cx="16160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 descr="FD00438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286388"/>
            <a:ext cx="1676400" cy="1109663"/>
          </a:xfrm>
          <a:prstGeom prst="rect">
            <a:avLst/>
          </a:prstGeom>
          <a:noFill/>
        </p:spPr>
      </p:pic>
      <p:pic>
        <p:nvPicPr>
          <p:cNvPr id="7180" name="Picture 12" descr="FD00414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3048000"/>
            <a:ext cx="1054100" cy="1143000"/>
          </a:xfrm>
          <a:prstGeom prst="rect">
            <a:avLst/>
          </a:prstGeom>
          <a:noFill/>
        </p:spPr>
      </p:pic>
      <p:pic>
        <p:nvPicPr>
          <p:cNvPr id="7183" name="Picture 15" descr="J038296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4800600"/>
            <a:ext cx="1470025" cy="2057400"/>
          </a:xfrm>
          <a:prstGeom prst="rect">
            <a:avLst/>
          </a:prstGeom>
          <a:noFill/>
        </p:spPr>
      </p:pic>
      <p:pic>
        <p:nvPicPr>
          <p:cNvPr id="7184" name="Picture 16" descr="J038759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04063" y="2743200"/>
            <a:ext cx="1354137" cy="1752600"/>
          </a:xfrm>
          <a:prstGeom prst="rect">
            <a:avLst/>
          </a:prstGeom>
          <a:noFill/>
        </p:spPr>
      </p:pic>
      <p:pic>
        <p:nvPicPr>
          <p:cNvPr id="7185" name="Picture 17" descr="TN00211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3165475"/>
            <a:ext cx="2286000" cy="909638"/>
          </a:xfrm>
          <a:prstGeom prst="rect">
            <a:avLst/>
          </a:prstGeom>
          <a:noFill/>
        </p:spPr>
      </p:pic>
      <p:pic>
        <p:nvPicPr>
          <p:cNvPr id="7186" name="Picture 18" descr="MCj0296186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" y="2895600"/>
            <a:ext cx="152400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231" name="Group 63"/>
          <p:cNvGraphicFramePr>
            <a:graphicFrameLocks noGrp="1"/>
          </p:cNvGraphicFramePr>
          <p:nvPr/>
        </p:nvGraphicFramePr>
        <p:xfrm>
          <a:off x="228600" y="10668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33" name="Group 65"/>
          <p:cNvGraphicFramePr>
            <a:graphicFrameLocks noGrp="1"/>
          </p:cNvGraphicFramePr>
          <p:nvPr/>
        </p:nvGraphicFramePr>
        <p:xfrm>
          <a:off x="5181600" y="10668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232" name="Group 64"/>
          <p:cNvGraphicFramePr>
            <a:graphicFrameLocks noGrp="1"/>
          </p:cNvGraphicFramePr>
          <p:nvPr/>
        </p:nvGraphicFramePr>
        <p:xfrm>
          <a:off x="2667000" y="10668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234" name="Picture 66" descr="MCj0232813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77000" y="4800600"/>
            <a:ext cx="20764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7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7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2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24063 -0.1458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6 L 0.31493 -0.15741 " pathEditMode="relative" ptsTypes="AA">
                                      <p:cBhvr>
                                        <p:cTn id="34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47847 -0.1432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0" y="-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2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8 0.01945 L -0.26163 0.0967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0" y="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-0.22049 0.02106 " pathEditMode="relative" ptsTypes="AA">
                                      <p:cBhvr>
                                        <p:cTn id="61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2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022E-16 L -0.15174 -0.2134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" y="-1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2000"/>
                                        <p:tgtEl>
                                          <p:spTgt spid="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00781 -0.2625 " pathEditMode="relative" ptsTypes="AA">
                                      <p:cBhvr>
                                        <p:cTn id="79" dur="2000" fill="hold"/>
                                        <p:tgtEl>
                                          <p:spTgt spid="7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Group 2"/>
          <p:cNvGraphicFramePr>
            <a:graphicFrameLocks noGrp="1"/>
          </p:cNvGraphicFramePr>
          <p:nvPr/>
        </p:nvGraphicFramePr>
        <p:xfrm>
          <a:off x="3048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468" name="Group 12"/>
          <p:cNvGraphicFramePr>
            <a:graphicFrameLocks noGrp="1"/>
          </p:cNvGraphicFramePr>
          <p:nvPr/>
        </p:nvGraphicFramePr>
        <p:xfrm>
          <a:off x="51054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478" name="Group 22"/>
          <p:cNvGraphicFramePr>
            <a:graphicFrameLocks noGrp="1"/>
          </p:cNvGraphicFramePr>
          <p:nvPr/>
        </p:nvGraphicFramePr>
        <p:xfrm>
          <a:off x="27432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9495" name="Picture 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0"/>
            <a:ext cx="1905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96" name="Picture 40" descr="NA0168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4714884"/>
            <a:ext cx="1828800" cy="1528763"/>
          </a:xfrm>
          <a:prstGeom prst="rect">
            <a:avLst/>
          </a:prstGeom>
          <a:noFill/>
        </p:spPr>
      </p:pic>
      <p:pic>
        <p:nvPicPr>
          <p:cNvPr id="19497" name="Picture 41" descr="MCj0088378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2667000"/>
            <a:ext cx="185261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8" name="Picture 42" descr="MMj02135130000[1]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4643446"/>
            <a:ext cx="22098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2" name="Picture 4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2590800"/>
            <a:ext cx="19812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503" name="Picture 4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3042" y="4071942"/>
            <a:ext cx="2455863" cy="247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19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19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2246 L 0.2125 -0.1486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94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-0.61424 -0.14699 " pathEditMode="relative" ptsTypes="AA">
                                      <p:cBhvr>
                                        <p:cTn id="32" dur="2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2000"/>
                                        <p:tgtEl>
                                          <p:spTgt spid="19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7.40741E-7 L 0.32778 -0.3157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95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0" y="-1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2000"/>
                                        <p:tgtEl>
                                          <p:spTgt spid="19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42812 -0.1050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0" y="-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2000"/>
                                        <p:tgtEl>
                                          <p:spTgt spid="19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59259E-6 L -0.41319 0.0476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94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0" y="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9" name="Group 11"/>
          <p:cNvGraphicFramePr>
            <a:graphicFrameLocks noGrp="1"/>
          </p:cNvGraphicFramePr>
          <p:nvPr/>
        </p:nvGraphicFramePr>
        <p:xfrm>
          <a:off x="3048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429" name="Group 21"/>
          <p:cNvGraphicFramePr>
            <a:graphicFrameLocks noGrp="1"/>
          </p:cNvGraphicFramePr>
          <p:nvPr/>
        </p:nvGraphicFramePr>
        <p:xfrm>
          <a:off x="51816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439" name="Group 31"/>
          <p:cNvGraphicFramePr>
            <a:graphicFrameLocks noGrp="1"/>
          </p:cNvGraphicFramePr>
          <p:nvPr/>
        </p:nvGraphicFramePr>
        <p:xfrm>
          <a:off x="27432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450" name="Picture 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2013" y="152400"/>
            <a:ext cx="178276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52" name="Picture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495800"/>
            <a:ext cx="1981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53" name="Picture 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4672013"/>
            <a:ext cx="1590675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54" name="Picture 4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733925"/>
            <a:ext cx="15795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57" name="Picture 49" descr="BL00122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0400" y="2971800"/>
            <a:ext cx="1911350" cy="1668463"/>
          </a:xfrm>
          <a:prstGeom prst="rect">
            <a:avLst/>
          </a:prstGeom>
          <a:noFill/>
        </p:spPr>
      </p:pic>
      <p:pic>
        <p:nvPicPr>
          <p:cNvPr id="17458" name="Picture 50" descr="J014566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0" y="2895600"/>
            <a:ext cx="1730375" cy="1828800"/>
          </a:xfrm>
          <a:prstGeom prst="rect">
            <a:avLst/>
          </a:prstGeom>
          <a:noFill/>
        </p:spPr>
      </p:pic>
      <p:pic>
        <p:nvPicPr>
          <p:cNvPr id="17459" name="Picture 51" descr="J015719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00232" y="5000636"/>
            <a:ext cx="2362200" cy="1682750"/>
          </a:xfrm>
          <a:prstGeom prst="rect">
            <a:avLst/>
          </a:prstGeom>
          <a:noFill/>
        </p:spPr>
      </p:pic>
      <p:pic>
        <p:nvPicPr>
          <p:cNvPr id="17460" name="Picture 52" descr="SO00783_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29520" y="2571744"/>
            <a:ext cx="1344613" cy="162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7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7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2000"/>
                                        <p:tgtEl>
                                          <p:spTgt spid="1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6 L 0.4882 -0.1889 " pathEditMode="relative" ptsTypes="AA">
                                      <p:cBhvr>
                                        <p:cTn id="29" dur="2000" fill="hold"/>
                                        <p:tgtEl>
                                          <p:spTgt spid="17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20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L -0.06475 -0.2333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74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-0.23629 0.0905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7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2000"/>
                                        <p:tgtEl>
                                          <p:spTgt spid="1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111E-6 L -2.77778E-6 -0.44097 " pathEditMode="relative" ptsTypes="AA">
                                      <p:cBhvr>
                                        <p:cTn id="53" dur="2000" fill="hold"/>
                                        <p:tgtEl>
                                          <p:spTgt spid="174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2000"/>
                                        <p:tgtEl>
                                          <p:spTgt spid="1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21025 -0.19444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7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00" y="-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2000"/>
                                        <p:tgtEl>
                                          <p:spTgt spid="1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46945E-18 L -0.19687 -0.2625 " pathEditMode="relative" ptsTypes="AA">
                                      <p:cBhvr>
                                        <p:cTn id="69" dur="2000" fill="hold"/>
                                        <p:tgtEl>
                                          <p:spTgt spid="174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2000"/>
                                        <p:tgtEl>
                                          <p:spTgt spid="17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L -0.41736 -0.01042 " pathEditMode="relative" ptsTypes="AA">
                                      <p:cBhvr>
                                        <p:cTn id="77" dur="2000" fill="hold"/>
                                        <p:tgtEl>
                                          <p:spTgt spid="174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Group 2"/>
          <p:cNvGraphicFramePr>
            <a:graphicFrameLocks noGrp="1"/>
          </p:cNvGraphicFramePr>
          <p:nvPr/>
        </p:nvGraphicFramePr>
        <p:xfrm>
          <a:off x="3048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444" name="Group 12"/>
          <p:cNvGraphicFramePr>
            <a:graphicFrameLocks noGrp="1"/>
          </p:cNvGraphicFramePr>
          <p:nvPr/>
        </p:nvGraphicFramePr>
        <p:xfrm>
          <a:off x="51816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454" name="Group 22"/>
          <p:cNvGraphicFramePr>
            <a:graphicFrameLocks noGrp="1"/>
          </p:cNvGraphicFramePr>
          <p:nvPr/>
        </p:nvGraphicFramePr>
        <p:xfrm>
          <a:off x="27432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8471" name="Picture 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0"/>
            <a:ext cx="1676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72" name="Picture 40" descr="SO02055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643446"/>
            <a:ext cx="2122488" cy="1868488"/>
          </a:xfrm>
          <a:prstGeom prst="rect">
            <a:avLst/>
          </a:prstGeom>
          <a:noFill/>
        </p:spPr>
      </p:pic>
      <p:pic>
        <p:nvPicPr>
          <p:cNvPr id="18473" name="Picture 41" descr="HH00231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5054600"/>
            <a:ext cx="1898650" cy="1803400"/>
          </a:xfrm>
          <a:prstGeom prst="rect">
            <a:avLst/>
          </a:prstGeom>
          <a:noFill/>
        </p:spPr>
      </p:pic>
      <p:pic>
        <p:nvPicPr>
          <p:cNvPr id="18478" name="Picture 46" descr="PH02749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2571744"/>
            <a:ext cx="1520825" cy="1905000"/>
          </a:xfrm>
          <a:prstGeom prst="rect">
            <a:avLst/>
          </a:prstGeom>
          <a:noFill/>
        </p:spPr>
      </p:pic>
      <p:pic>
        <p:nvPicPr>
          <p:cNvPr id="18482" name="Picture 50" descr="J02152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2857496"/>
            <a:ext cx="1389063" cy="1600200"/>
          </a:xfrm>
          <a:prstGeom prst="rect">
            <a:avLst/>
          </a:prstGeom>
          <a:noFill/>
        </p:spPr>
      </p:pic>
      <p:pic>
        <p:nvPicPr>
          <p:cNvPr id="18483" name="Picture 51" descr="SO00333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5000636"/>
            <a:ext cx="2011363" cy="1536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1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8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0.53542 -0.171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84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00" y="-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7.03704E-6 L -0.33073 -0.13657 " pathEditMode="relative" ptsTypes="AA">
                                      <p:cBhvr>
                                        <p:cTn id="33" dur="2000" fill="hold"/>
                                        <p:tgtEl>
                                          <p:spTgt spid="18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21111 -0.2694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8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1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-0.05764 -0.1164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0" y="-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05955 -0.208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8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" y="-1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92" name="Group 12"/>
          <p:cNvGraphicFramePr>
            <a:graphicFrameLocks noGrp="1"/>
          </p:cNvGraphicFramePr>
          <p:nvPr/>
        </p:nvGraphicFramePr>
        <p:xfrm>
          <a:off x="42672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502" name="Group 22"/>
          <p:cNvGraphicFramePr>
            <a:graphicFrameLocks noGrp="1"/>
          </p:cNvGraphicFramePr>
          <p:nvPr/>
        </p:nvGraphicFramePr>
        <p:xfrm>
          <a:off x="1143000" y="762000"/>
          <a:ext cx="1905000" cy="533400"/>
        </p:xfrm>
        <a:graphic>
          <a:graphicData uri="http://schemas.openxmlformats.org/drawingml/2006/table">
            <a:tbl>
              <a:tblPr/>
              <a:tblGrid>
                <a:gridCol w="635000"/>
                <a:gridCol w="635000"/>
                <a:gridCol w="635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19" name="Picture 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0"/>
            <a:ext cx="1828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0" name="Picture 40" descr="J03829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714884"/>
            <a:ext cx="2133600" cy="1416050"/>
          </a:xfrm>
          <a:prstGeom prst="rect">
            <a:avLst/>
          </a:prstGeom>
          <a:noFill/>
        </p:spPr>
      </p:pic>
      <p:pic>
        <p:nvPicPr>
          <p:cNvPr id="20521" name="Picture 41" descr="J01368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2819400"/>
            <a:ext cx="1698625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4" name="Picture 44" descr="003445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3025775"/>
            <a:ext cx="1676400" cy="1141413"/>
          </a:xfrm>
          <a:prstGeom prst="rect">
            <a:avLst/>
          </a:prstGeom>
          <a:noFill/>
        </p:spPr>
      </p:pic>
      <p:pic>
        <p:nvPicPr>
          <p:cNvPr id="20525" name="Picture 45" descr="SO00638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4786322"/>
            <a:ext cx="1524000" cy="1227137"/>
          </a:xfrm>
          <a:prstGeom prst="rect">
            <a:avLst/>
          </a:prstGeom>
          <a:noFill/>
        </p:spPr>
      </p:pic>
      <p:pic>
        <p:nvPicPr>
          <p:cNvPr id="20526" name="Picture 46" descr="PH02738U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8400" y="4343400"/>
            <a:ext cx="1600200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6 L -0.00799 -0.17848 " pathEditMode="relative" ptsTypes="AA">
                                      <p:cBhvr>
                                        <p:cTn id="22" dur="20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1268 -0.18912 " pathEditMode="relative" ptsTypes="AA">
                                      <p:cBhvr>
                                        <p:cTn id="30" dur="2000" fill="hold"/>
                                        <p:tgtEl>
                                          <p:spTgt spid="20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0.36042 -0.2488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7 -0.0243 L -0.3026 0.0034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0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0" y="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1842 0.0057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05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Рассмотри картинку.</a:t>
            </a:r>
          </a:p>
          <a:p>
            <a:r>
              <a:rPr lang="ru-RU" dirty="0" smtClean="0"/>
              <a:t>Определи какой звук произносят дети.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282</TotalTime>
  <Words>119</Words>
  <Application>Microsoft Office PowerPoint</Application>
  <PresentationFormat>Экран (4:3)</PresentationFormat>
  <Paragraphs>20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Выполни задание.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Задание. </vt:lpstr>
      <vt:lpstr>А      О      У      И </vt:lpstr>
      <vt:lpstr>Задание.</vt:lpstr>
      <vt:lpstr>У                         О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36</cp:revision>
  <dcterms:modified xsi:type="dcterms:W3CDTF">2020-04-29T06:25:47Z</dcterms:modified>
</cp:coreProperties>
</file>